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43205400"/>
  <p:notesSz cx="6858000" cy="9144000"/>
  <p:defaultText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FFFFCC"/>
    <a:srgbClr val="FFD757"/>
    <a:srgbClr val="F6F5E2"/>
    <a:srgbClr val="F4960C"/>
    <a:srgbClr val="FFDF7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34" autoAdjust="0"/>
    <p:restoredTop sz="99283" autoAdjust="0"/>
  </p:normalViewPr>
  <p:slideViewPr>
    <p:cSldViewPr showGuides="1">
      <p:cViewPr>
        <p:scale>
          <a:sx n="26" d="100"/>
          <a:sy n="26" d="100"/>
        </p:scale>
        <p:origin x="-1374" y="-102"/>
      </p:cViewPr>
      <p:guideLst>
        <p:guide orient="horz" pos="13608"/>
        <p:guide pos="10206"/>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1"/>
            <a:ext cx="27543443" cy="9261158"/>
          </a:xfrm>
        </p:spPr>
        <p:txBody>
          <a:bodyPr/>
          <a:lstStyle/>
          <a:p>
            <a:r>
              <a:rPr lang="en-US" smtClean="0"/>
              <a:t>Click to edit Master title style</a:t>
            </a:r>
            <a:endParaRPr lang="en-IN"/>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26869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4034237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006376" y="7270916"/>
            <a:ext cx="34446183" cy="15482934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656584" y="7270916"/>
            <a:ext cx="102809723" cy="1548293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1836209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2427794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7" y="27763475"/>
            <a:ext cx="27543443" cy="8581073"/>
          </a:xfrm>
        </p:spPr>
        <p:txBody>
          <a:bodyPr anchor="t"/>
          <a:lstStyle>
            <a:lvl1pPr algn="l">
              <a:defRPr sz="18000" b="1" cap="all"/>
            </a:lvl1pPr>
          </a:lstStyle>
          <a:p>
            <a:r>
              <a:rPr lang="en-US" smtClean="0"/>
              <a:t>Click to edit Master title style</a:t>
            </a:r>
            <a:endParaRPr lang="en-IN"/>
          </a:p>
        </p:txBody>
      </p:sp>
      <p:sp>
        <p:nvSpPr>
          <p:cNvPr id="3" name="Text Placeholder 2"/>
          <p:cNvSpPr>
            <a:spLocks noGrp="1"/>
          </p:cNvSpPr>
          <p:nvPr>
            <p:ph type="body" idx="1"/>
          </p:nvPr>
        </p:nvSpPr>
        <p:spPr>
          <a:xfrm>
            <a:off x="2559697" y="18312296"/>
            <a:ext cx="27543443" cy="9451178"/>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396624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7656584" y="42345296"/>
            <a:ext cx="68627951" cy="119754968"/>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76824604" y="42345296"/>
            <a:ext cx="68627954" cy="119754968"/>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3231854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20203" y="1730220"/>
            <a:ext cx="29163645" cy="72009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620203" y="9671212"/>
            <a:ext cx="14317416" cy="4030500"/>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Click to edit Master text styles</a:t>
            </a:r>
          </a:p>
        </p:txBody>
      </p:sp>
      <p:sp>
        <p:nvSpPr>
          <p:cNvPr id="4" name="Content Placeholder 3"/>
          <p:cNvSpPr>
            <a:spLocks noGrp="1"/>
          </p:cNvSpPr>
          <p:nvPr>
            <p:ph sz="half" idx="2"/>
          </p:nvPr>
        </p:nvSpPr>
        <p:spPr>
          <a:xfrm>
            <a:off x="1620203" y="13701712"/>
            <a:ext cx="14317416" cy="24893115"/>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6460810" y="9671212"/>
            <a:ext cx="14323040" cy="4030500"/>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Click to edit Master text styles</a:t>
            </a:r>
          </a:p>
        </p:txBody>
      </p:sp>
      <p:sp>
        <p:nvSpPr>
          <p:cNvPr id="6" name="Content Placeholder 5"/>
          <p:cNvSpPr>
            <a:spLocks noGrp="1"/>
          </p:cNvSpPr>
          <p:nvPr>
            <p:ph sz="quarter" idx="4"/>
          </p:nvPr>
        </p:nvSpPr>
        <p:spPr>
          <a:xfrm>
            <a:off x="16460810" y="13701712"/>
            <a:ext cx="14323040" cy="24893115"/>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1596211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278853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348410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5" y="1720216"/>
            <a:ext cx="10660709" cy="7320915"/>
          </a:xfrm>
        </p:spPr>
        <p:txBody>
          <a:bodyPr anchor="b"/>
          <a:lstStyle>
            <a:lvl1pPr algn="l">
              <a:defRPr sz="9000" b="1"/>
            </a:lvl1pPr>
          </a:lstStyle>
          <a:p>
            <a:r>
              <a:rPr lang="en-US" smtClean="0"/>
              <a:t>Click to edit Master title style</a:t>
            </a:r>
            <a:endParaRPr lang="en-IN"/>
          </a:p>
        </p:txBody>
      </p:sp>
      <p:sp>
        <p:nvSpPr>
          <p:cNvPr id="3" name="Content Placeholder 2"/>
          <p:cNvSpPr>
            <a:spLocks noGrp="1"/>
          </p:cNvSpPr>
          <p:nvPr>
            <p:ph idx="1"/>
          </p:nvPr>
        </p:nvSpPr>
        <p:spPr>
          <a:xfrm>
            <a:off x="12669084" y="1720220"/>
            <a:ext cx="18114765" cy="3687461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620205" y="9041134"/>
            <a:ext cx="10660709" cy="29553698"/>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3723586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0" y="30243780"/>
            <a:ext cx="19442430" cy="3570450"/>
          </a:xfrm>
        </p:spPr>
        <p:txBody>
          <a:bodyPr anchor="b"/>
          <a:lstStyle>
            <a:lvl1pPr algn="l">
              <a:defRPr sz="9000" b="1"/>
            </a:lvl1pPr>
          </a:lstStyle>
          <a:p>
            <a:r>
              <a:rPr lang="en-US" smtClean="0"/>
              <a:t>Click to edit Master title style</a:t>
            </a:r>
            <a:endParaRPr lang="en-IN"/>
          </a:p>
        </p:txBody>
      </p:sp>
      <p:sp>
        <p:nvSpPr>
          <p:cNvPr id="3" name="Picture Placeholder 2"/>
          <p:cNvSpPr>
            <a:spLocks noGrp="1"/>
          </p:cNvSpPr>
          <p:nvPr>
            <p:ph type="pic" idx="1"/>
          </p:nvPr>
        </p:nvSpPr>
        <p:spPr>
          <a:xfrm>
            <a:off x="6351420" y="3860483"/>
            <a:ext cx="19442430" cy="2592324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n-IN"/>
          </a:p>
        </p:txBody>
      </p:sp>
      <p:sp>
        <p:nvSpPr>
          <p:cNvPr id="4" name="Text Placeholder 3"/>
          <p:cNvSpPr>
            <a:spLocks noGrp="1"/>
          </p:cNvSpPr>
          <p:nvPr>
            <p:ph type="body" sz="half" idx="2"/>
          </p:nvPr>
        </p:nvSpPr>
        <p:spPr>
          <a:xfrm>
            <a:off x="6351420" y="33814230"/>
            <a:ext cx="19442430" cy="5070630"/>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09808-68AA-4C17-B04C-7289ADF14511}" type="datetimeFigureOut">
              <a:rPr lang="en-IN" smtClean="0"/>
              <a:pPr/>
              <a:t>22-04-2020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127592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203" y="1730220"/>
            <a:ext cx="29163645" cy="7200900"/>
          </a:xfrm>
          <a:prstGeom prst="rect">
            <a:avLst/>
          </a:prstGeom>
        </p:spPr>
        <p:txBody>
          <a:bodyPr vert="horz" lIns="411480" tIns="205740" rIns="411480" bIns="20574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620203" y="10081264"/>
            <a:ext cx="29163645" cy="28513568"/>
          </a:xfrm>
          <a:prstGeom prst="rect">
            <a:avLst/>
          </a:prstGeom>
        </p:spPr>
        <p:txBody>
          <a:bodyPr vert="horz" lIns="411480" tIns="205740" rIns="411480" bIns="20574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620203" y="40045009"/>
            <a:ext cx="7560945" cy="2300288"/>
          </a:xfrm>
          <a:prstGeom prst="rect">
            <a:avLst/>
          </a:prstGeom>
        </p:spPr>
        <p:txBody>
          <a:bodyPr vert="horz" lIns="411480" tIns="205740" rIns="411480" bIns="205740" rtlCol="0" anchor="ctr"/>
          <a:lstStyle>
            <a:lvl1pPr algn="l">
              <a:defRPr sz="5400">
                <a:solidFill>
                  <a:schemeClr val="tx1">
                    <a:tint val="75000"/>
                  </a:schemeClr>
                </a:solidFill>
              </a:defRPr>
            </a:lvl1pPr>
          </a:lstStyle>
          <a:p>
            <a:fld id="{BCD09808-68AA-4C17-B04C-7289ADF14511}" type="datetimeFigureOut">
              <a:rPr lang="en-IN" smtClean="0"/>
              <a:pPr/>
              <a:t>22-04-2020</a:t>
            </a:fld>
            <a:endParaRPr lang="en-IN"/>
          </a:p>
        </p:txBody>
      </p:sp>
      <p:sp>
        <p:nvSpPr>
          <p:cNvPr id="5" name="Footer Placeholder 4"/>
          <p:cNvSpPr>
            <a:spLocks noGrp="1"/>
          </p:cNvSpPr>
          <p:nvPr>
            <p:ph type="ftr" sz="quarter" idx="3"/>
          </p:nvPr>
        </p:nvSpPr>
        <p:spPr>
          <a:xfrm>
            <a:off x="11071384" y="40045009"/>
            <a:ext cx="10261283" cy="2300288"/>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3222903" y="40045009"/>
            <a:ext cx="7560945" cy="2300288"/>
          </a:xfrm>
          <a:prstGeom prst="rect">
            <a:avLst/>
          </a:prstGeom>
        </p:spPr>
        <p:txBody>
          <a:bodyPr vert="horz" lIns="411480" tIns="205740" rIns="411480" bIns="205740" rtlCol="0" anchor="ctr"/>
          <a:lstStyle>
            <a:lvl1pPr algn="r">
              <a:defRPr sz="5400">
                <a:solidFill>
                  <a:schemeClr val="tx1">
                    <a:tint val="75000"/>
                  </a:schemeClr>
                </a:solidFill>
              </a:defRPr>
            </a:lvl1pPr>
          </a:lstStyle>
          <a:p>
            <a:fld id="{7F408390-1F62-4A5A-A027-9D5FED0EF879}" type="slidenum">
              <a:rPr lang="en-IN" smtClean="0"/>
              <a:pPr/>
              <a:t>‹#›</a:t>
            </a:fld>
            <a:endParaRPr lang="en-IN"/>
          </a:p>
        </p:txBody>
      </p:sp>
    </p:spTree>
    <p:extLst>
      <p:ext uri="{BB962C8B-B14F-4D97-AF65-F5344CB8AC3E}">
        <p14:creationId xmlns:p14="http://schemas.microsoft.com/office/powerpoint/2010/main" xmlns="" val="1174983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itchFamily="34" charset="0"/>
        <a:buChar char="•"/>
        <a:defRPr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32404050" cy="60579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p:cNvSpPr txBox="1"/>
          <p:nvPr/>
        </p:nvSpPr>
        <p:spPr>
          <a:xfrm>
            <a:off x="352425" y="495300"/>
            <a:ext cx="31623000" cy="2554545"/>
          </a:xfrm>
          <a:prstGeom prst="rect">
            <a:avLst/>
          </a:prstGeom>
          <a:solidFill>
            <a:schemeClr val="tx1"/>
          </a:solidFill>
        </p:spPr>
        <p:txBody>
          <a:bodyPr wrap="square" rtlCol="0">
            <a:spAutoFit/>
          </a:bodyPr>
          <a:lstStyle/>
          <a:p>
            <a:pPr algn="ctr"/>
            <a:r>
              <a:rPr lang="hi-IN" sz="8000" dirty="0" smtClean="0">
                <a:solidFill>
                  <a:schemeClr val="bg1"/>
                </a:solidFill>
                <a:cs typeface="Mangal" pitchFamily="18" charset="0"/>
              </a:rPr>
              <a:t>मछली </a:t>
            </a:r>
            <a:r>
              <a:rPr lang="hi-IN" sz="8000" dirty="0" smtClean="0">
                <a:solidFill>
                  <a:schemeClr val="bg1"/>
                </a:solidFill>
              </a:rPr>
              <a:t>पालन, इसकी</a:t>
            </a:r>
            <a:r>
              <a:rPr lang="en-US" sz="8000" dirty="0" smtClean="0">
                <a:solidFill>
                  <a:schemeClr val="bg1"/>
                </a:solidFill>
              </a:rPr>
              <a:t> </a:t>
            </a:r>
            <a:r>
              <a:rPr lang="hi-IN" sz="8000" dirty="0" smtClean="0">
                <a:solidFill>
                  <a:schemeClr val="bg1"/>
                </a:solidFill>
                <a:cs typeface="Mangal" pitchFamily="18" charset="0"/>
              </a:rPr>
              <a:t>बिक्री करते समय जानें कोरोना वायरस के संबंध में</a:t>
            </a:r>
            <a:r>
              <a:rPr lang="en-US" sz="8000" dirty="0" smtClean="0">
                <a:solidFill>
                  <a:schemeClr val="bg1"/>
                </a:solidFill>
                <a:cs typeface="Mangal" pitchFamily="18" charset="0"/>
              </a:rPr>
              <a:t> </a:t>
            </a:r>
            <a:r>
              <a:rPr lang="hi-IN" sz="8000" dirty="0" smtClean="0">
                <a:solidFill>
                  <a:schemeClr val="bg1"/>
                </a:solidFill>
                <a:cs typeface="Mangal" pitchFamily="18" charset="0"/>
              </a:rPr>
              <a:t>महत्वपूर्ण जानकारी </a:t>
            </a:r>
            <a:endParaRPr lang="en-IN" sz="8000" dirty="0">
              <a:solidFill>
                <a:schemeClr val="bg1"/>
              </a:solidFill>
              <a:cs typeface="Times New Roman" pitchFamily="18" charset="0"/>
            </a:endParaRPr>
          </a:p>
        </p:txBody>
      </p:sp>
      <p:sp>
        <p:nvSpPr>
          <p:cNvPr id="8" name="TextBox 7"/>
          <p:cNvSpPr txBox="1"/>
          <p:nvPr/>
        </p:nvSpPr>
        <p:spPr>
          <a:xfrm>
            <a:off x="5153025" y="3695700"/>
            <a:ext cx="22250400" cy="2000548"/>
          </a:xfrm>
          <a:prstGeom prst="rect">
            <a:avLst/>
          </a:prstGeom>
          <a:solidFill>
            <a:schemeClr val="tx1"/>
          </a:solidFill>
        </p:spPr>
        <p:txBody>
          <a:bodyPr wrap="square" rtlCol="0">
            <a:spAutoFit/>
          </a:bodyPr>
          <a:lstStyle/>
          <a:p>
            <a:endParaRPr lang="en-US" sz="3600" dirty="0" smtClean="0"/>
          </a:p>
          <a:p>
            <a:pPr algn="ctr"/>
            <a:r>
              <a:rPr lang="hi-IN" sz="3600" dirty="0" smtClean="0"/>
              <a:t> </a:t>
            </a:r>
            <a:r>
              <a:rPr lang="hi-IN" sz="4400" b="1" dirty="0" smtClean="0">
                <a:solidFill>
                  <a:schemeClr val="bg1"/>
                </a:solidFill>
                <a:latin typeface="Mangal" pitchFamily="18" charset="0"/>
                <a:cs typeface="Mangal" pitchFamily="18" charset="0"/>
              </a:rPr>
              <a:t>भा. कृ. अनु. परि.- शीतजल </a:t>
            </a:r>
            <a:r>
              <a:rPr lang="hi-IN" sz="4400" b="1" dirty="0" smtClean="0">
                <a:solidFill>
                  <a:schemeClr val="bg1"/>
                </a:solidFill>
              </a:rPr>
              <a:t>मात्स्यिकी</a:t>
            </a:r>
            <a:r>
              <a:rPr lang="hi-IN" sz="4400" dirty="0" smtClean="0">
                <a:solidFill>
                  <a:schemeClr val="bg1"/>
                </a:solidFill>
              </a:rPr>
              <a:t> </a:t>
            </a:r>
            <a:r>
              <a:rPr lang="hi-IN" sz="4400" b="1" dirty="0" smtClean="0">
                <a:solidFill>
                  <a:schemeClr val="bg1"/>
                </a:solidFill>
                <a:latin typeface="Mangal" pitchFamily="18" charset="0"/>
                <a:cs typeface="Mangal" pitchFamily="18" charset="0"/>
              </a:rPr>
              <a:t>अनुसन्धान </a:t>
            </a:r>
            <a:r>
              <a:rPr lang="hi-IN" sz="4400" b="1" dirty="0" smtClean="0">
                <a:solidFill>
                  <a:schemeClr val="bg1"/>
                </a:solidFill>
                <a:latin typeface="Mangal" pitchFamily="18" charset="0"/>
                <a:cs typeface="Mangal" pitchFamily="18" charset="0"/>
              </a:rPr>
              <a:t>निदेशालय, भीमताल 263136</a:t>
            </a:r>
          </a:p>
          <a:p>
            <a:pPr algn="ctr"/>
            <a:r>
              <a:rPr lang="hi-IN" sz="4400" b="1" dirty="0" smtClean="0">
                <a:solidFill>
                  <a:schemeClr val="bg1"/>
                </a:solidFill>
                <a:latin typeface="Mangal" pitchFamily="18" charset="0"/>
                <a:cs typeface="Mangal" pitchFamily="18" charset="0"/>
              </a:rPr>
              <a:t>संपर्क करें- +91-5942-247280, 247279 ई मेल : </a:t>
            </a:r>
            <a:r>
              <a:rPr lang="en-US" sz="4400" b="1" dirty="0" smtClean="0">
                <a:solidFill>
                  <a:schemeClr val="bg1"/>
                </a:solidFill>
                <a:latin typeface="Mangal" pitchFamily="18" charset="0"/>
                <a:cs typeface="Mangal" pitchFamily="18" charset="0"/>
              </a:rPr>
              <a:t>dcfrin@gmail.com</a:t>
            </a:r>
            <a:endParaRPr lang="en-US" sz="4400" b="1" dirty="0" smtClean="0">
              <a:solidFill>
                <a:schemeClr val="bg1"/>
              </a:solidFill>
              <a:latin typeface="Mangal" pitchFamily="18" charset="0"/>
              <a:cs typeface="Mangal" pitchFamily="18" charset="0"/>
            </a:endParaRPr>
          </a:p>
        </p:txBody>
      </p:sp>
      <p:pic>
        <p:nvPicPr>
          <p:cNvPr id="1027" name="Picture 3" descr="C:\Users\surabhi\Desktop\icar.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3425" y="3162300"/>
            <a:ext cx="2240823" cy="25146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Image result for  dcfr logo"/>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465085" y="3196830"/>
            <a:ext cx="2281739" cy="248007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504825" y="11391900"/>
            <a:ext cx="30784800" cy="769441"/>
          </a:xfrm>
          <a:prstGeom prst="rect">
            <a:avLst/>
          </a:prstGeom>
          <a:noFill/>
        </p:spPr>
        <p:txBody>
          <a:bodyPr wrap="square" rtlCol="0">
            <a:spAutoFit/>
          </a:bodyPr>
          <a:lstStyle/>
          <a:p>
            <a:pPr algn="just"/>
            <a:r>
              <a:rPr lang="hi-IN" sz="4400" b="1" dirty="0" smtClean="0"/>
              <a:t>मछली पालन, इसकी बिक्री आदि की गतिविधियों को लॉकडाउन से छूट  </a:t>
            </a:r>
            <a:endParaRPr lang="en-US" sz="4400" b="1" dirty="0" smtClean="0">
              <a:latin typeface="Times New Roman" pitchFamily="18" charset="0"/>
              <a:cs typeface="Times New Roman" pitchFamily="18" charset="0"/>
            </a:endParaRPr>
          </a:p>
        </p:txBody>
      </p:sp>
      <p:sp>
        <p:nvSpPr>
          <p:cNvPr id="11" name="TextBox 10"/>
          <p:cNvSpPr txBox="1"/>
          <p:nvPr/>
        </p:nvSpPr>
        <p:spPr>
          <a:xfrm>
            <a:off x="17464883" y="25779164"/>
            <a:ext cx="15803037" cy="769441"/>
          </a:xfrm>
          <a:prstGeom prst="rect">
            <a:avLst/>
          </a:prstGeom>
          <a:noFill/>
        </p:spPr>
        <p:txBody>
          <a:bodyPr wrap="square" rtlCol="0">
            <a:spAutoFit/>
          </a:bodyPr>
          <a:lstStyle/>
          <a:p>
            <a:r>
              <a:rPr lang="en-IN" sz="4400" cap="all" dirty="0" smtClean="0">
                <a:latin typeface="Times New Roman" pitchFamily="18" charset="0"/>
                <a:cs typeface="Times New Roman" pitchFamily="18" charset="0"/>
              </a:rPr>
              <a:t> </a:t>
            </a:r>
            <a:endParaRPr lang="en-IN" sz="4400" dirty="0"/>
          </a:p>
        </p:txBody>
      </p:sp>
      <p:sp>
        <p:nvSpPr>
          <p:cNvPr id="13" name="TextBox 12"/>
          <p:cNvSpPr txBox="1"/>
          <p:nvPr/>
        </p:nvSpPr>
        <p:spPr>
          <a:xfrm>
            <a:off x="18411825" y="36309300"/>
            <a:ext cx="14973043" cy="1877437"/>
          </a:xfrm>
          <a:prstGeom prst="rect">
            <a:avLst/>
          </a:prstGeom>
          <a:noFill/>
        </p:spPr>
        <p:txBody>
          <a:bodyPr wrap="square" rtlCol="0">
            <a:spAutoFit/>
          </a:bodyPr>
          <a:lstStyle/>
          <a:p>
            <a:endParaRPr lang="en-IN" sz="2800" dirty="0">
              <a:latin typeface="Times New Roman" pitchFamily="18" charset="0"/>
              <a:cs typeface="Times New Roman" pitchFamily="18" charset="0"/>
            </a:endParaRPr>
          </a:p>
          <a:p>
            <a:endParaRPr lang="en-IN" sz="8800" dirty="0">
              <a:latin typeface="Times New Roman" pitchFamily="18" charset="0"/>
              <a:cs typeface="Times New Roman" pitchFamily="18" charset="0"/>
            </a:endParaRPr>
          </a:p>
        </p:txBody>
      </p:sp>
      <p:sp>
        <p:nvSpPr>
          <p:cNvPr id="15" name="TextBox 14"/>
          <p:cNvSpPr txBox="1"/>
          <p:nvPr/>
        </p:nvSpPr>
        <p:spPr>
          <a:xfrm>
            <a:off x="733425" y="19088100"/>
            <a:ext cx="15371127" cy="707886"/>
          </a:xfrm>
          <a:prstGeom prst="rect">
            <a:avLst/>
          </a:prstGeom>
          <a:noFill/>
        </p:spPr>
        <p:txBody>
          <a:bodyPr wrap="square" rtlCol="0">
            <a:spAutoFit/>
          </a:bodyPr>
          <a:lstStyle/>
          <a:p>
            <a:r>
              <a:rPr lang="en-IN" sz="3600" b="1" dirty="0" smtClean="0">
                <a:solidFill>
                  <a:schemeClr val="tx2"/>
                </a:solidFill>
                <a:latin typeface="Times New Roman" pitchFamily="18" charset="0"/>
                <a:cs typeface="Times New Roman" pitchFamily="18" charset="0"/>
              </a:rPr>
              <a:t>                                                </a:t>
            </a:r>
            <a:r>
              <a:rPr lang="en-IN" sz="4000" b="1" dirty="0" smtClean="0">
                <a:solidFill>
                  <a:schemeClr val="bg1"/>
                </a:solidFill>
                <a:latin typeface="Times New Roman" pitchFamily="18" charset="0"/>
                <a:cs typeface="Times New Roman" pitchFamily="18" charset="0"/>
              </a:rPr>
              <a:t>RESULTS</a:t>
            </a:r>
            <a:endParaRPr lang="en-IN" sz="4000" b="1" dirty="0">
              <a:solidFill>
                <a:schemeClr val="bg1"/>
              </a:solidFill>
              <a:latin typeface="Times New Roman" pitchFamily="18" charset="0"/>
              <a:cs typeface="Times New Roman" pitchFamily="18" charset="0"/>
            </a:endParaRPr>
          </a:p>
        </p:txBody>
      </p:sp>
      <p:sp>
        <p:nvSpPr>
          <p:cNvPr id="50" name="TextBox 49"/>
          <p:cNvSpPr txBox="1"/>
          <p:nvPr/>
        </p:nvSpPr>
        <p:spPr>
          <a:xfrm>
            <a:off x="21058731" y="10364291"/>
            <a:ext cx="1797104" cy="707886"/>
          </a:xfrm>
          <a:prstGeom prst="rect">
            <a:avLst/>
          </a:prstGeom>
          <a:noFill/>
        </p:spPr>
        <p:txBody>
          <a:bodyPr wrap="square" rtlCol="0">
            <a:spAutoFit/>
          </a:bodyPr>
          <a:lstStyle/>
          <a:p>
            <a:r>
              <a:rPr lang="en-IN" sz="4000" dirty="0" smtClean="0"/>
              <a:t> </a:t>
            </a:r>
            <a:endParaRPr lang="en-IN" sz="4000" dirty="0"/>
          </a:p>
        </p:txBody>
      </p:sp>
      <p:sp>
        <p:nvSpPr>
          <p:cNvPr id="51" name="TextBox 50"/>
          <p:cNvSpPr txBox="1"/>
          <p:nvPr/>
        </p:nvSpPr>
        <p:spPr>
          <a:xfrm>
            <a:off x="24589213" y="10441470"/>
            <a:ext cx="1513600" cy="707886"/>
          </a:xfrm>
          <a:prstGeom prst="rect">
            <a:avLst/>
          </a:prstGeom>
          <a:noFill/>
        </p:spPr>
        <p:txBody>
          <a:bodyPr wrap="square" rtlCol="0">
            <a:spAutoFit/>
          </a:bodyPr>
          <a:lstStyle/>
          <a:p>
            <a:r>
              <a:rPr lang="en-IN" sz="4000" dirty="0" smtClean="0"/>
              <a:t> </a:t>
            </a:r>
            <a:endParaRPr lang="en-IN" sz="4000" dirty="0"/>
          </a:p>
        </p:txBody>
      </p:sp>
      <p:sp>
        <p:nvSpPr>
          <p:cNvPr id="32" name="TextBox 31"/>
          <p:cNvSpPr txBox="1"/>
          <p:nvPr/>
        </p:nvSpPr>
        <p:spPr>
          <a:xfrm>
            <a:off x="657225" y="36080700"/>
            <a:ext cx="4484761" cy="523220"/>
          </a:xfrm>
          <a:prstGeom prst="rect">
            <a:avLst/>
          </a:prstGeom>
          <a:noFill/>
        </p:spPr>
        <p:txBody>
          <a:bodyPr wrap="square" rtlCol="0">
            <a:spAutoFit/>
          </a:bodyPr>
          <a:lstStyle/>
          <a:p>
            <a:r>
              <a:rPr lang="en-IN" sz="2800" b="1" dirty="0">
                <a:solidFill>
                  <a:schemeClr val="bg1"/>
                </a:solidFill>
                <a:latin typeface="Times New Roman" pitchFamily="18" charset="0"/>
                <a:cs typeface="Times New Roman" pitchFamily="18" charset="0"/>
              </a:rPr>
              <a:t>RESULTS</a:t>
            </a:r>
          </a:p>
        </p:txBody>
      </p:sp>
      <p:sp>
        <p:nvSpPr>
          <p:cNvPr id="29" name="TextBox 28"/>
          <p:cNvSpPr txBox="1"/>
          <p:nvPr/>
        </p:nvSpPr>
        <p:spPr>
          <a:xfrm>
            <a:off x="17431007" y="37881605"/>
            <a:ext cx="13944628" cy="2554545"/>
          </a:xfrm>
          <a:prstGeom prst="rect">
            <a:avLst/>
          </a:prstGeom>
          <a:noFill/>
        </p:spPr>
        <p:txBody>
          <a:bodyPr wrap="square" rtlCol="0">
            <a:spAutoFit/>
          </a:bodyPr>
          <a:lstStyle/>
          <a:p>
            <a:r>
              <a:rPr lang="en-IN" sz="3200" b="1" dirty="0" smtClean="0">
                <a:solidFill>
                  <a:srgbClr val="FF0000"/>
                </a:solidFill>
                <a:latin typeface="Times New Roman" pitchFamily="18" charset="0"/>
                <a:cs typeface="Times New Roman" pitchFamily="18" charset="0"/>
              </a:rPr>
              <a:t>                                               </a:t>
            </a:r>
          </a:p>
          <a:p>
            <a:pPr algn="just"/>
            <a:r>
              <a:rPr lang="en-IN" sz="3200" b="1" dirty="0" smtClean="0">
                <a:solidFill>
                  <a:srgbClr val="FF0000"/>
                </a:solidFill>
                <a:latin typeface="Times New Roman" pitchFamily="18" charset="0"/>
                <a:cs typeface="Times New Roman" pitchFamily="18" charset="0"/>
              </a:rPr>
              <a:t>                                                        </a:t>
            </a:r>
            <a:endParaRPr lang="en-IN" sz="3200" b="1" dirty="0" smtClean="0">
              <a:latin typeface="Times New Roman" pitchFamily="18" charset="0"/>
              <a:cs typeface="Times New Roman" pitchFamily="18" charset="0"/>
            </a:endParaRPr>
          </a:p>
          <a:p>
            <a:pPr algn="just"/>
            <a:endParaRPr lang="en-IN" sz="3200" b="1" dirty="0" smtClean="0">
              <a:latin typeface="Times New Roman" pitchFamily="18" charset="0"/>
              <a:cs typeface="Times New Roman" pitchFamily="18" charset="0"/>
            </a:endParaRPr>
          </a:p>
          <a:p>
            <a:pPr algn="just"/>
            <a:endParaRPr lang="en-IN" sz="3200" dirty="0"/>
          </a:p>
          <a:p>
            <a:endParaRPr lang="en-IN" sz="3200" dirty="0"/>
          </a:p>
        </p:txBody>
      </p:sp>
      <p:sp>
        <p:nvSpPr>
          <p:cNvPr id="12" name="TextBox 11"/>
          <p:cNvSpPr txBox="1"/>
          <p:nvPr/>
        </p:nvSpPr>
        <p:spPr>
          <a:xfrm>
            <a:off x="3536179" y="34082089"/>
            <a:ext cx="12482285" cy="584775"/>
          </a:xfrm>
          <a:prstGeom prst="rect">
            <a:avLst/>
          </a:prstGeom>
          <a:noFill/>
        </p:spPr>
        <p:txBody>
          <a:bodyPr wrap="square" rtlCol="0">
            <a:spAutoFit/>
          </a:bodyPr>
          <a:lstStyle/>
          <a:p>
            <a:endParaRPr lang="en-IN" sz="3200" i="1" dirty="0">
              <a:latin typeface="Times New Roman" pitchFamily="18" charset="0"/>
              <a:cs typeface="Times New Roman" pitchFamily="18" charset="0"/>
            </a:endParaRPr>
          </a:p>
        </p:txBody>
      </p:sp>
      <p:sp>
        <p:nvSpPr>
          <p:cNvPr id="17" name="TextBox 16"/>
          <p:cNvSpPr txBox="1"/>
          <p:nvPr/>
        </p:nvSpPr>
        <p:spPr>
          <a:xfrm>
            <a:off x="11234994" y="39641622"/>
            <a:ext cx="6196013" cy="461665"/>
          </a:xfrm>
          <a:prstGeom prst="rect">
            <a:avLst/>
          </a:prstGeom>
          <a:noFill/>
        </p:spPr>
        <p:txBody>
          <a:bodyPr wrap="square" rtlCol="0">
            <a:spAutoFit/>
          </a:bodyPr>
          <a:lstStyle/>
          <a:p>
            <a:endParaRPr lang="en-IN" sz="2400" i="1" dirty="0">
              <a:latin typeface="Times New Roman" pitchFamily="18" charset="0"/>
              <a:cs typeface="Times New Roman" pitchFamily="18" charset="0"/>
            </a:endParaRPr>
          </a:p>
        </p:txBody>
      </p:sp>
      <p:sp>
        <p:nvSpPr>
          <p:cNvPr id="18" name="TextBox 17"/>
          <p:cNvSpPr txBox="1"/>
          <p:nvPr/>
        </p:nvSpPr>
        <p:spPr>
          <a:xfrm>
            <a:off x="1150018" y="37330262"/>
            <a:ext cx="4351747" cy="461665"/>
          </a:xfrm>
          <a:prstGeom prst="rect">
            <a:avLst/>
          </a:prstGeom>
          <a:noFill/>
        </p:spPr>
        <p:txBody>
          <a:bodyPr wrap="square" rtlCol="0">
            <a:spAutoFit/>
          </a:bodyPr>
          <a:lstStyle/>
          <a:p>
            <a:endParaRPr lang="en-IN" sz="2400" dirty="0">
              <a:latin typeface="Times New Roman" pitchFamily="18" charset="0"/>
              <a:cs typeface="Times New Roman" pitchFamily="18" charset="0"/>
            </a:endParaRPr>
          </a:p>
        </p:txBody>
      </p:sp>
      <p:sp>
        <p:nvSpPr>
          <p:cNvPr id="26" name="TextBox 25"/>
          <p:cNvSpPr txBox="1"/>
          <p:nvPr/>
        </p:nvSpPr>
        <p:spPr>
          <a:xfrm>
            <a:off x="5844871" y="37233419"/>
            <a:ext cx="5445563" cy="461665"/>
          </a:xfrm>
          <a:prstGeom prst="rect">
            <a:avLst/>
          </a:prstGeom>
          <a:noFill/>
        </p:spPr>
        <p:txBody>
          <a:bodyPr wrap="square" rtlCol="0">
            <a:spAutoFit/>
          </a:bodyPr>
          <a:lstStyle/>
          <a:p>
            <a:endParaRPr lang="en-IN" sz="2400" dirty="0">
              <a:latin typeface="Times New Roman" pitchFamily="18" charset="0"/>
              <a:cs typeface="Times New Roman" pitchFamily="18" charset="0"/>
            </a:endParaRPr>
          </a:p>
        </p:txBody>
      </p:sp>
      <p:sp>
        <p:nvSpPr>
          <p:cNvPr id="30" name="TextBox 29"/>
          <p:cNvSpPr txBox="1"/>
          <p:nvPr/>
        </p:nvSpPr>
        <p:spPr>
          <a:xfrm>
            <a:off x="2979401" y="40241787"/>
            <a:ext cx="6142848" cy="523220"/>
          </a:xfrm>
          <a:prstGeom prst="rect">
            <a:avLst/>
          </a:prstGeom>
          <a:noFill/>
        </p:spPr>
        <p:txBody>
          <a:bodyPr wrap="square" rtlCol="0">
            <a:spAutoFit/>
          </a:bodyPr>
          <a:lstStyle/>
          <a:p>
            <a:endParaRPr lang="en-IN" sz="2800" dirty="0">
              <a:latin typeface="Times New Roman" pitchFamily="18" charset="0"/>
              <a:cs typeface="Times New Roman" pitchFamily="18" charset="0"/>
            </a:endParaRPr>
          </a:p>
        </p:txBody>
      </p:sp>
      <p:sp>
        <p:nvSpPr>
          <p:cNvPr id="55" name="TextBox 54"/>
          <p:cNvSpPr txBox="1"/>
          <p:nvPr/>
        </p:nvSpPr>
        <p:spPr>
          <a:xfrm>
            <a:off x="13001625" y="19621500"/>
            <a:ext cx="53340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52" name="TextBox 51"/>
          <p:cNvSpPr txBox="1"/>
          <p:nvPr/>
        </p:nvSpPr>
        <p:spPr>
          <a:xfrm>
            <a:off x="3857625" y="3009900"/>
            <a:ext cx="24536400" cy="830997"/>
          </a:xfrm>
          <a:prstGeom prst="rect">
            <a:avLst/>
          </a:prstGeom>
          <a:solidFill>
            <a:schemeClr val="accent6">
              <a:lumMod val="60000"/>
              <a:lumOff val="40000"/>
            </a:schemeClr>
          </a:solidFill>
        </p:spPr>
        <p:txBody>
          <a:bodyPr wrap="square" rtlCol="0">
            <a:spAutoFit/>
          </a:bodyPr>
          <a:lstStyle/>
          <a:p>
            <a:pPr algn="ctr"/>
            <a:r>
              <a:rPr lang="hi-IN" sz="4800" b="1" dirty="0" smtClean="0"/>
              <a:t>मनीषा गुप्ता, गुंजा, सुमंत कुमार मल्लिक, नीतू शाही और देबाजीत</a:t>
            </a:r>
            <a:r>
              <a:rPr lang="en-US" sz="4800" b="1" dirty="0" smtClean="0"/>
              <a:t> </a:t>
            </a:r>
            <a:r>
              <a:rPr lang="hi-IN" sz="4800" b="1" dirty="0" smtClean="0"/>
              <a:t>सर्मा </a:t>
            </a:r>
            <a:endParaRPr lang="en-US" sz="4800" dirty="0"/>
          </a:p>
        </p:txBody>
      </p:sp>
      <p:sp>
        <p:nvSpPr>
          <p:cNvPr id="117" name="Rectangle 116"/>
          <p:cNvSpPr/>
          <p:nvPr/>
        </p:nvSpPr>
        <p:spPr>
          <a:xfrm>
            <a:off x="20850225" y="37223700"/>
            <a:ext cx="5226687" cy="1446550"/>
          </a:xfrm>
          <a:prstGeom prst="rect">
            <a:avLst/>
          </a:prstGeom>
        </p:spPr>
        <p:txBody>
          <a:bodyPr wrap="none">
            <a:spAutoFit/>
          </a:bodyPr>
          <a:lstStyle/>
          <a:p>
            <a:r>
              <a:rPr lang="en-IN" sz="8800" b="1" dirty="0" smtClean="0">
                <a:solidFill>
                  <a:schemeClr val="bg1"/>
                </a:solidFill>
                <a:latin typeface="Times New Roman" pitchFamily="18" charset="0"/>
                <a:cs typeface="Times New Roman" pitchFamily="18" charset="0"/>
              </a:rPr>
              <a:t>RESULTS</a:t>
            </a:r>
            <a:endParaRPr lang="en-IN" sz="8800" b="1" dirty="0">
              <a:solidFill>
                <a:schemeClr val="bg1"/>
              </a:solidFill>
              <a:latin typeface="Times New Roman" pitchFamily="18" charset="0"/>
              <a:cs typeface="Times New Roman" pitchFamily="18" charset="0"/>
            </a:endParaRPr>
          </a:p>
        </p:txBody>
      </p:sp>
      <p:sp>
        <p:nvSpPr>
          <p:cNvPr id="98" name="TextBox 97"/>
          <p:cNvSpPr txBox="1"/>
          <p:nvPr/>
        </p:nvSpPr>
        <p:spPr>
          <a:xfrm>
            <a:off x="16659225" y="23964900"/>
            <a:ext cx="14782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5" name="Rectangle 1"/>
          <p:cNvSpPr>
            <a:spLocks noChangeArrowheads="1"/>
          </p:cNvSpPr>
          <p:nvPr/>
        </p:nvSpPr>
        <p:spPr bwMode="auto">
          <a:xfrm>
            <a:off x="581025" y="14211300"/>
            <a:ext cx="31823025" cy="449554"/>
          </a:xfrm>
          <a:prstGeom prst="rect">
            <a:avLst/>
          </a:prstGeom>
          <a:solidFill>
            <a:schemeClr val="bg1"/>
          </a:solidFill>
          <a:ln w="9525">
            <a:noFill/>
            <a:miter lim="800000"/>
            <a:headEnd/>
            <a:tailEnd/>
          </a:ln>
          <a:effectLst/>
        </p:spPr>
        <p:txBody>
          <a:bodyPr vert="horz" wrap="square" lIns="0" tIns="-112677" rIns="0" bIns="-11267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hi-IN" sz="4400" dirty="0" smtClean="0"/>
              <a:t>कोरोनावायरस रोग (COVID-19) एक संक्रामक रोग है जो एक नए खोजे गए कोरोनवायरस के कारण होता है। </a:t>
            </a:r>
            <a:endParaRPr lang="en-US" sz="4400" dirty="0" smtClean="0"/>
          </a:p>
        </p:txBody>
      </p:sp>
      <p:sp>
        <p:nvSpPr>
          <p:cNvPr id="10" name="Rectangle 2"/>
          <p:cNvSpPr>
            <a:spLocks noChangeArrowheads="1"/>
          </p:cNvSpPr>
          <p:nvPr/>
        </p:nvSpPr>
        <p:spPr bwMode="auto">
          <a:xfrm>
            <a:off x="581025" y="14744700"/>
            <a:ext cx="31089600" cy="5189313"/>
          </a:xfrm>
          <a:prstGeom prst="rect">
            <a:avLst/>
          </a:prstGeom>
          <a:solidFill>
            <a:schemeClr val="bg1"/>
          </a:solidFill>
          <a:ln w="9525">
            <a:noFill/>
            <a:miter lim="800000"/>
            <a:headEnd/>
            <a:tailEnd/>
          </a:ln>
          <a:effectLst/>
        </p:spPr>
        <p:txBody>
          <a:bodyPr vert="horz" wrap="square" lIns="0" tIns="-112677" rIns="0" bIns="-112677"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4400" dirty="0" smtClean="0"/>
              <a:t>COVID-19</a:t>
            </a:r>
            <a:r>
              <a:rPr lang="hi-IN" sz="4400" dirty="0" smtClean="0"/>
              <a:t> वायरस से संक्रमित अधिकांश लोग हल्के से मध्यम श्वसन बीमारी का अनुभव करेंगे और विशेष उपचार की आवश्यकता के बिना ठीक हो जाएंगे। वृद्ध लोगों</a:t>
            </a:r>
            <a:r>
              <a:rPr lang="en-US" sz="4400" dirty="0" smtClean="0"/>
              <a:t>, </a:t>
            </a:r>
            <a:r>
              <a:rPr lang="hi-IN" sz="4400" dirty="0" smtClean="0"/>
              <a:t>और हृदय रोग</a:t>
            </a:r>
            <a:r>
              <a:rPr lang="en-US" sz="4400" dirty="0" smtClean="0"/>
              <a:t>, </a:t>
            </a:r>
            <a:r>
              <a:rPr lang="hi-IN" sz="4400" dirty="0" smtClean="0"/>
              <a:t>मधुमेह</a:t>
            </a:r>
            <a:r>
              <a:rPr lang="en-US" sz="4400" dirty="0" smtClean="0"/>
              <a:t>, </a:t>
            </a:r>
            <a:r>
              <a:rPr lang="hi-IN" sz="4400" dirty="0" smtClean="0"/>
              <a:t>पुरानी श्वसन बीमारी और कैंसर जैसी अंतर्निहित चिकित्सा समस्याओं वाले लोगों में गंभीर बीमारी विकसित होने की अधिक संभावना है। संचरण को रोकने और धीमा करने के लिए सबसे अच्छा तरीका है </a:t>
            </a:r>
            <a:r>
              <a:rPr lang="en-US" sz="4400" dirty="0" smtClean="0"/>
              <a:t>COVID-19</a:t>
            </a:r>
            <a:r>
              <a:rPr lang="hi-IN" sz="4400" dirty="0" smtClean="0"/>
              <a:t> वायरस के बारे में अच्छी तरह से बताया गया है कि यह किस बीमारी का कारण है और यह कैसे फैलता है। अपने हाथों को धो कर या अल्कोहल आधारित रगड़ का उपयोग करके और अपने चेहरे को छूने से खुद को और दूसरों को संक्रमण से बचाएं। </a:t>
            </a:r>
            <a:r>
              <a:rPr lang="en-US" sz="4400" dirty="0" smtClean="0"/>
              <a:t>COVID-19</a:t>
            </a:r>
            <a:r>
              <a:rPr lang="hi-IN" sz="4400" dirty="0" smtClean="0"/>
              <a:t> वायरस मुख्य रूप से लार की बूंदों या नाक से तब फैलता है जब किसी संक्रमित व्यक्ति को खांसी या छींक आती है</a:t>
            </a:r>
            <a:r>
              <a:rPr lang="en-US" sz="4400" dirty="0" smtClean="0"/>
              <a:t>, </a:t>
            </a:r>
            <a:r>
              <a:rPr lang="hi-IN" sz="4400" dirty="0" smtClean="0"/>
              <a:t>इसलिए यह महत्वपूर्ण है कि आप श्वसन शिष्टाचार का भी अभ्यास करें (उदाहरण के लिए</a:t>
            </a:r>
            <a:r>
              <a:rPr lang="en-US" sz="4400" dirty="0" smtClean="0"/>
              <a:t>, </a:t>
            </a:r>
            <a:r>
              <a:rPr lang="hi-IN" sz="4400" dirty="0" smtClean="0"/>
              <a:t>एक लचीली कोहनी में खाँसी करके)। इस समय</a:t>
            </a:r>
            <a:r>
              <a:rPr lang="en-US" sz="4400" dirty="0" smtClean="0"/>
              <a:t>, COVID-19</a:t>
            </a:r>
            <a:r>
              <a:rPr lang="hi-IN" sz="4400" dirty="0" smtClean="0"/>
              <a:t> के लिए कोई विशिष्ट टीके या उपचार नहीं हैं। हालांकि</a:t>
            </a:r>
            <a:r>
              <a:rPr lang="en-US" sz="4400" dirty="0" smtClean="0"/>
              <a:t>, </a:t>
            </a:r>
            <a:r>
              <a:rPr lang="hi-IN" sz="4400" dirty="0" smtClean="0"/>
              <a:t>संभावित उपचारों का मूल्यांकन करने वाले कई नैदानिक ​​परीक्षण चल रहे हैं। </a:t>
            </a:r>
            <a:endParaRPr lang="en-US" sz="4400" dirty="0" smtClean="0"/>
          </a:p>
        </p:txBody>
      </p:sp>
      <p:pic>
        <p:nvPicPr>
          <p:cNvPr id="1028" name="Picture 4" descr="Healthy life News In Hindi : Coronavirus Disease 2019 (COVID-19 ..."/>
          <p:cNvPicPr>
            <a:picLocks noChangeAspect="1" noChangeArrowheads="1"/>
          </p:cNvPicPr>
          <p:nvPr/>
        </p:nvPicPr>
        <p:blipFill>
          <a:blip r:embed="rId4"/>
          <a:srcRect/>
          <a:stretch>
            <a:fillRect/>
          </a:stretch>
        </p:blipFill>
        <p:spPr bwMode="auto">
          <a:xfrm>
            <a:off x="16583025" y="20459700"/>
            <a:ext cx="15163800" cy="14097001"/>
          </a:xfrm>
          <a:prstGeom prst="rect">
            <a:avLst/>
          </a:prstGeom>
          <a:noFill/>
        </p:spPr>
      </p:pic>
      <p:sp>
        <p:nvSpPr>
          <p:cNvPr id="1032" name="AutoShape 8" descr="Symptoms of covid19 and protection from coron | Safety Baza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Symptoms of covid19 and protection from coron | Safety Baza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 name="Picture 14" descr="Coronavirus in India Latest News in Hindi:Now dangerous ..."/>
          <p:cNvPicPr>
            <a:picLocks noChangeAspect="1" noChangeArrowheads="1"/>
          </p:cNvPicPr>
          <p:nvPr/>
        </p:nvPicPr>
        <p:blipFill>
          <a:blip r:embed="rId5"/>
          <a:srcRect l="1361" t="589" r="1020" b="49065"/>
          <a:stretch>
            <a:fillRect/>
          </a:stretch>
        </p:blipFill>
        <p:spPr bwMode="auto">
          <a:xfrm>
            <a:off x="657225" y="20383500"/>
            <a:ext cx="15163800" cy="14164491"/>
          </a:xfrm>
          <a:prstGeom prst="rect">
            <a:avLst/>
          </a:prstGeom>
          <a:noFill/>
        </p:spPr>
      </p:pic>
      <p:sp>
        <p:nvSpPr>
          <p:cNvPr id="1026" name="AutoShape 2" descr="Coronavirus infection crosses 150,000, so far 5000 deaths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Coronavirus infection crosses 150,000, so far 5000 deaths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Coronavirus infection crosses 150,000, so far 5000 deaths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9" name="Rectangle 38"/>
          <p:cNvSpPr/>
          <p:nvPr/>
        </p:nvSpPr>
        <p:spPr>
          <a:xfrm>
            <a:off x="504825" y="6286500"/>
            <a:ext cx="31242000" cy="4832092"/>
          </a:xfrm>
          <a:prstGeom prst="rect">
            <a:avLst/>
          </a:prstGeom>
        </p:spPr>
        <p:txBody>
          <a:bodyPr wrap="square">
            <a:spAutoFit/>
          </a:bodyPr>
          <a:lstStyle/>
          <a:p>
            <a:r>
              <a:rPr lang="hi-IN" sz="4400" b="1" dirty="0" smtClean="0"/>
              <a:t>पोषण के लिए मछली महत्वपूर्ण</a:t>
            </a:r>
            <a:endParaRPr lang="en-US" sz="4400" b="1" dirty="0" smtClean="0"/>
          </a:p>
          <a:p>
            <a:pPr algn="just"/>
            <a:r>
              <a:rPr lang="hi-IN" sz="4400" dirty="0" smtClean="0"/>
              <a:t>शरीर के पोषण तथा निर्माण में मछली, मांस, अण्डे, दूध, दालों आदि का उपयोग संतुलित आहार में प्रमुख रूप से किया जा सकता है। मछलियों में लगभग 70 से 80 प्रतिशत पानी, 13 से 22 प्रतिशत प्रोटीन, 1 से 3.5 प्रतिशत खनिज पदार्थ एवं 0.5 से 20 प्रतिशत चर्बी पाई जाती है। कैल्शियम, पोटैशियम, फॉस्फोरस, लोहा, सल्फर, मैग्नेशियम, तांबा, जस्ता, मैग्नीज, आयोडीन आदि खनिज पदार्थ मछलियों में उपलब्ध होते हैं, जिनके फलस्वरूप मछली का आहार काफी पौष्टिक माना गया है। इनके अतिरिक्त इसमें राइबोफ्लोविन, नियासिन, पेन्टोथेनिक एसिड, बायोटीन, थाइमिन, विटामिन बी12, बी 6 आदि भी पाए जाते हैं, जो स्वास्थ्य के लिए काफी लाभकारी होते हैं।</a:t>
            </a:r>
            <a:endParaRPr lang="en-US" sz="4400" dirty="0"/>
          </a:p>
        </p:txBody>
      </p:sp>
      <p:sp>
        <p:nvSpPr>
          <p:cNvPr id="1031" name="Rectangle 7"/>
          <p:cNvSpPr>
            <a:spLocks noChangeArrowheads="1"/>
          </p:cNvSpPr>
          <p:nvPr/>
        </p:nvSpPr>
        <p:spPr bwMode="auto">
          <a:xfrm>
            <a:off x="581025" y="12153900"/>
            <a:ext cx="30937200" cy="1126662"/>
          </a:xfrm>
          <a:prstGeom prst="rect">
            <a:avLst/>
          </a:prstGeom>
          <a:solidFill>
            <a:schemeClr val="bg1"/>
          </a:solidFill>
          <a:ln w="9525">
            <a:noFill/>
            <a:miter lim="800000"/>
            <a:headEnd/>
            <a:tailEnd/>
          </a:ln>
          <a:effectLst/>
        </p:spPr>
        <p:txBody>
          <a:bodyPr vert="horz" wrap="square" lIns="0" tIns="-112677" rIns="0" bIns="-112677" numCol="1" anchor="ctr" anchorCtr="0" compatLnSpc="1">
            <a:prstTxWarp prst="textNoShape">
              <a:avLst/>
            </a:prstTxWarp>
            <a:spAutoFit/>
          </a:bodyPr>
          <a:lstStyle/>
          <a:p>
            <a:pPr lvl="0" defTabSz="914400" fontAlgn="base">
              <a:spcBef>
                <a:spcPct val="0"/>
              </a:spcBef>
              <a:spcAft>
                <a:spcPct val="0"/>
              </a:spcAft>
            </a:pPr>
            <a:r>
              <a:rPr kumimoji="0" lang="hi-IN" sz="4400" b="0" i="0" u="none" strike="noStrike" cap="none" normalizeH="0" baseline="0" dirty="0" smtClean="0">
                <a:ln>
                  <a:noFill/>
                </a:ln>
                <a:solidFill>
                  <a:srgbClr val="222222"/>
                </a:solidFill>
                <a:effectLst/>
                <a:latin typeface="inherit"/>
                <a:cs typeface="Mangal" pitchFamily="18" charset="0"/>
              </a:rPr>
              <a:t>मछली </a:t>
            </a:r>
            <a:r>
              <a:rPr lang="hi-IN" sz="4400" dirty="0" smtClean="0"/>
              <a:t>पालन, इसकी</a:t>
            </a:r>
            <a:r>
              <a:rPr lang="en-US" sz="4400" dirty="0" smtClean="0"/>
              <a:t> </a:t>
            </a:r>
            <a:r>
              <a:rPr kumimoji="0" lang="hi-IN" sz="4400" b="0" i="0" u="none" strike="noStrike" cap="none" normalizeH="0" baseline="0" dirty="0" smtClean="0">
                <a:ln>
                  <a:noFill/>
                </a:ln>
                <a:solidFill>
                  <a:srgbClr val="222222"/>
                </a:solidFill>
                <a:effectLst/>
                <a:latin typeface="inherit"/>
                <a:cs typeface="Mangal" pitchFamily="18" charset="0"/>
              </a:rPr>
              <a:t>बिक्री करते समय कृपया कोरोना वायरस के संबंध में कुछ महत्वपूर्ण जानकारी जानें ताकि कोरोना</a:t>
            </a:r>
            <a:r>
              <a:rPr kumimoji="0" lang="en-US" sz="4400" b="0" i="0" u="none" strike="noStrike" cap="none" normalizeH="0" dirty="0" smtClean="0">
                <a:ln>
                  <a:noFill/>
                </a:ln>
                <a:solidFill>
                  <a:srgbClr val="222222"/>
                </a:solidFill>
                <a:effectLst/>
                <a:latin typeface="inherit"/>
                <a:cs typeface="Mangal" pitchFamily="18" charset="0"/>
              </a:rPr>
              <a:t> </a:t>
            </a:r>
            <a:r>
              <a:rPr kumimoji="0" lang="hi-IN" sz="4400" b="0" i="0" u="none" strike="noStrike" cap="none" normalizeH="0" baseline="0" dirty="0" smtClean="0">
                <a:ln>
                  <a:noFill/>
                </a:ln>
                <a:solidFill>
                  <a:srgbClr val="222222"/>
                </a:solidFill>
                <a:effectLst/>
                <a:latin typeface="inherit"/>
                <a:cs typeface="Mangal" pitchFamily="18" charset="0"/>
              </a:rPr>
              <a:t>आपके घर में न आए</a:t>
            </a:r>
            <a:r>
              <a:rPr lang="hi-IN" sz="4400" dirty="0" smtClean="0"/>
              <a:t>।</a:t>
            </a:r>
            <a:r>
              <a:rPr kumimoji="0" lang="hi-IN" sz="4400" b="0" i="0" u="none" strike="noStrike" cap="none" normalizeH="0" baseline="0" dirty="0" smtClean="0">
                <a:ln>
                  <a:noFill/>
                </a:ln>
                <a:solidFill>
                  <a:schemeClr val="tx1"/>
                </a:solidFill>
                <a:effectLst/>
                <a:latin typeface="Arial" pitchFamily="34" charset="0"/>
                <a:cs typeface="Mangal" pitchFamily="18"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8"/>
          <p:cNvSpPr>
            <a:spLocks noChangeArrowheads="1"/>
          </p:cNvSpPr>
          <p:nvPr/>
        </p:nvSpPr>
        <p:spPr bwMode="auto">
          <a:xfrm>
            <a:off x="581025" y="13601700"/>
            <a:ext cx="6901902" cy="449554"/>
          </a:xfrm>
          <a:prstGeom prst="rect">
            <a:avLst/>
          </a:prstGeom>
          <a:solidFill>
            <a:srgbClr val="F8F9FA"/>
          </a:solidFill>
          <a:ln w="9525">
            <a:noFill/>
            <a:miter lim="800000"/>
            <a:headEnd/>
            <a:tailEnd/>
          </a:ln>
          <a:effectLst/>
        </p:spPr>
        <p:txBody>
          <a:bodyPr vert="horz" wrap="square" lIns="0" tIns="-112677" rIns="0" bIns="-11267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4400" b="1" i="0" u="none" strike="noStrike" cap="none" normalizeH="0" baseline="0" dirty="0" smtClean="0">
                <a:ln>
                  <a:noFill/>
                </a:ln>
                <a:solidFill>
                  <a:srgbClr val="222222"/>
                </a:solidFill>
                <a:effectLst/>
                <a:latin typeface="inherit"/>
                <a:cs typeface="Mangal" pitchFamily="18" charset="0"/>
              </a:rPr>
              <a:t>कोरोनावायरस का अवलोकन</a:t>
            </a:r>
            <a:r>
              <a:rPr kumimoji="0" lang="hi-IN" sz="4400" b="1" i="0" u="none" strike="noStrike" cap="none" normalizeH="0" baseline="0" dirty="0" smtClean="0">
                <a:ln>
                  <a:noFill/>
                </a:ln>
                <a:solidFill>
                  <a:schemeClr val="tx1"/>
                </a:solidFill>
                <a:effectLst/>
                <a:latin typeface="Arial" pitchFamily="34" charset="0"/>
                <a:cs typeface="Mangal" pitchFamily="18" charset="0"/>
              </a:rPr>
              <a:t> </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033" name="Picture 9" descr="C:\Users\DeLl\Desktop\CORONA\ihma_corona_ad_hindi.jpg"/>
          <p:cNvPicPr>
            <a:picLocks noChangeAspect="1" noChangeArrowheads="1"/>
          </p:cNvPicPr>
          <p:nvPr/>
        </p:nvPicPr>
        <p:blipFill>
          <a:blip r:embed="rId6"/>
          <a:srcRect t="77025"/>
          <a:stretch>
            <a:fillRect/>
          </a:stretch>
        </p:blipFill>
        <p:spPr bwMode="auto">
          <a:xfrm>
            <a:off x="581025" y="35166300"/>
            <a:ext cx="31165800" cy="7408619"/>
          </a:xfrm>
          <a:prstGeom prst="rect">
            <a:avLst/>
          </a:prstGeom>
          <a:noFill/>
        </p:spPr>
      </p:pic>
    </p:spTree>
    <p:extLst>
      <p:ext uri="{BB962C8B-B14F-4D97-AF65-F5344CB8AC3E}">
        <p14:creationId xmlns:p14="http://schemas.microsoft.com/office/powerpoint/2010/main" xmlns="" val="2916455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2128</TotalTime>
  <Words>460</Words>
  <Application>Microsoft Office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surabhi rawat</dc:creator>
  <cp:lastModifiedBy>spn</cp:lastModifiedBy>
  <cp:revision>173</cp:revision>
  <dcterms:created xsi:type="dcterms:W3CDTF">2017-09-14T16:54:30Z</dcterms:created>
  <dcterms:modified xsi:type="dcterms:W3CDTF">2020-04-22T05:38:04Z</dcterms:modified>
</cp:coreProperties>
</file>